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27" r:id="rId2"/>
    <p:sldId id="337" r:id="rId3"/>
    <p:sldId id="328" r:id="rId4"/>
    <p:sldId id="329" r:id="rId5"/>
    <p:sldId id="331" r:id="rId6"/>
    <p:sldId id="339" r:id="rId7"/>
    <p:sldId id="330" r:id="rId8"/>
    <p:sldId id="356" r:id="rId9"/>
    <p:sldId id="358" r:id="rId10"/>
    <p:sldId id="386" r:id="rId11"/>
    <p:sldId id="335" r:id="rId12"/>
    <p:sldId id="387" r:id="rId13"/>
    <p:sldId id="384" r:id="rId14"/>
    <p:sldId id="388" r:id="rId15"/>
    <p:sldId id="385" r:id="rId16"/>
    <p:sldId id="3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176" y="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0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2023-11-24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2023-11-24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2023-11-24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2023-11-24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2023-11-24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2023-11-24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2023-11-24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2023-11-24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2023-11-24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2023-11-24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2023-11-24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3.org/2023/08/wot-wg-2023-draft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hyperlink" Target="https://netzo.io/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www.takenaka.co.jp/news/2021/05/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hyperlink" Target="https://www.evosoft.com/en/digitalization-offering/saywot/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new.siemens.com/global/en/products/buildings/automation/desigo.html" TargetMode="External"/><Relationship Id="rId9" Type="http://schemas.openxmlformats.org/officeDocument/2006/relationships/hyperlink" Target="https://www.eclipse.org/ditto/2022-03-03-wot-integration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mailto:michaeljohnkoster@gmail.com" TargetMode="Externa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>
            <a:normAutofit/>
          </a:bodyPr>
          <a:lstStyle/>
          <a:p>
            <a:r>
              <a:rPr lang="en-US" noProof="0" dirty="0"/>
              <a:t>W3C Web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/>
              <a:t>Talk for “Nordic Smart Cities/</a:t>
            </a:r>
            <a:r>
              <a:rPr lang="en-US" noProof="0" dirty="0" err="1"/>
              <a:t>WoT</a:t>
            </a:r>
            <a:r>
              <a:rPr lang="en-US" noProof="0" dirty="0"/>
              <a:t> CG”</a:t>
            </a:r>
          </a:p>
          <a:p>
            <a:br>
              <a:rPr lang="en-US" noProof="0" dirty="0"/>
            </a:br>
            <a:r>
              <a:rPr lang="en-US" noProof="0" dirty="0"/>
              <a:t>Sebastian </a:t>
            </a:r>
            <a:r>
              <a:rPr lang="en-US" noProof="0" dirty="0" err="1"/>
              <a:t>Kaebisch</a:t>
            </a:r>
            <a:endParaRPr lang="en-US" noProof="0" dirty="0"/>
          </a:p>
          <a:p>
            <a:r>
              <a:rPr lang="en-US" dirty="0"/>
              <a:t>27 November</a:t>
            </a:r>
            <a:r>
              <a:rPr lang="en-US" noProof="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15CFB-2D82-D59E-ED58-6CEEF449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WoT</a:t>
            </a:r>
            <a:r>
              <a:rPr lang="en-US" noProof="0" dirty="0"/>
              <a:t> New Deliverables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7E6237-168A-B824-5C10-731ED7917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6222358" cy="49916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noProof="0" dirty="0"/>
              <a:t>REC Track:</a:t>
            </a:r>
          </a:p>
          <a:p>
            <a:r>
              <a:rPr lang="en-US" noProof="0" dirty="0" err="1"/>
              <a:t>WoT</a:t>
            </a:r>
            <a:r>
              <a:rPr lang="en-US" noProof="0" dirty="0"/>
              <a:t> Architecture 1.1</a:t>
            </a:r>
          </a:p>
          <a:p>
            <a:r>
              <a:rPr lang="en-US" noProof="0" dirty="0" err="1"/>
              <a:t>WoT</a:t>
            </a:r>
            <a:r>
              <a:rPr lang="en-US" noProof="0" dirty="0"/>
              <a:t> Thing Description 1.1</a:t>
            </a:r>
          </a:p>
          <a:p>
            <a:r>
              <a:rPr lang="en-US" noProof="0" dirty="0" err="1"/>
              <a:t>WoT</a:t>
            </a:r>
            <a:r>
              <a:rPr lang="en-US" noProof="0" dirty="0"/>
              <a:t> Discovery </a:t>
            </a:r>
            <a:br>
              <a:rPr lang="en-US" noProof="0" dirty="0"/>
            </a:br>
            <a:endParaRPr lang="en-US" noProof="0" dirty="0"/>
          </a:p>
          <a:p>
            <a:pPr>
              <a:buFont typeface="Wingdings" pitchFamily="2" charset="2"/>
              <a:buChar char="à"/>
            </a:pPr>
            <a:r>
              <a:rPr lang="en-US" noProof="0" dirty="0"/>
              <a:t> Passed AC PR voting </a:t>
            </a:r>
          </a:p>
          <a:p>
            <a:pPr>
              <a:buFont typeface="Wingdings" pitchFamily="2" charset="2"/>
              <a:buChar char="à"/>
            </a:pPr>
            <a:r>
              <a:rPr lang="en-US" noProof="0" dirty="0">
                <a:sym typeface="Wingdings" pitchFamily="2" charset="2"/>
              </a:rPr>
              <a:t> Releasing RECs </a:t>
            </a:r>
            <a:r>
              <a:rPr lang="en-US" dirty="0">
                <a:sym typeface="Wingdings" pitchFamily="2" charset="2"/>
              </a:rPr>
              <a:t>end Nov</a:t>
            </a:r>
            <a:endParaRPr lang="en-US" noProof="0" dirty="0">
              <a:sym typeface="Wingdings" pitchFamily="2" charset="2"/>
            </a:endParaRPr>
          </a:p>
          <a:p>
            <a:pPr marL="0" indent="0">
              <a:buNone/>
            </a:pPr>
            <a:endParaRPr lang="en-US" noProof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b="1" noProof="0" dirty="0">
                <a:sym typeface="Wingdings" pitchFamily="2" charset="2"/>
              </a:rPr>
              <a:t>Note Track:</a:t>
            </a:r>
          </a:p>
          <a:p>
            <a:r>
              <a:rPr lang="en-US" noProof="0" dirty="0">
                <a:sym typeface="Wingdings" pitchFamily="2" charset="2"/>
              </a:rPr>
              <a:t>Updated </a:t>
            </a:r>
            <a:r>
              <a:rPr lang="en-US" noProof="0" dirty="0" err="1">
                <a:sym typeface="Wingdings" pitchFamily="2" charset="2"/>
              </a:rPr>
              <a:t>WoT</a:t>
            </a:r>
            <a:r>
              <a:rPr lang="en-US" noProof="0" dirty="0">
                <a:sym typeface="Wingdings" pitchFamily="2" charset="2"/>
              </a:rPr>
              <a:t> Scripting API</a:t>
            </a:r>
          </a:p>
          <a:p>
            <a:r>
              <a:rPr lang="en-US" noProof="0" dirty="0">
                <a:sym typeface="Wingdings" pitchFamily="2" charset="2"/>
              </a:rPr>
              <a:t>Updated </a:t>
            </a:r>
            <a:r>
              <a:rPr lang="en-US" noProof="0" dirty="0" err="1">
                <a:sym typeface="Wingdings" pitchFamily="2" charset="2"/>
              </a:rPr>
              <a:t>WoT</a:t>
            </a:r>
            <a:r>
              <a:rPr lang="en-US" noProof="0" dirty="0">
                <a:sym typeface="Wingdings" pitchFamily="2" charset="2"/>
              </a:rPr>
              <a:t> Binding Template</a:t>
            </a:r>
          </a:p>
          <a:p>
            <a:pPr marL="0" indent="0">
              <a:buNone/>
            </a:pPr>
            <a:endParaRPr lang="en-US" noProof="0" dirty="0"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endParaRPr lang="en-US" noProof="0" dirty="0">
              <a:sym typeface="Wingdings" pitchFamily="2" charset="2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B508E1-F577-C6EC-EB6C-E66E3EC8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2023-11-24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81FFAB-17E5-B36A-4482-05C2277F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ED80AC-1499-327E-63C8-2314B68C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DF5B7C-6CAD-C65A-1EBA-2A1501FB4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110" y="1125044"/>
            <a:ext cx="3678662" cy="2488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F9C4C8-7E53-3CE1-F343-5A701FE0E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680" y="1526099"/>
            <a:ext cx="3159137" cy="23584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E64D98-4B11-2C27-54EA-3856903A4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945251"/>
            <a:ext cx="2885404" cy="21209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F08056-5E21-3374-F7FB-13FAFB835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964" y="4420071"/>
            <a:ext cx="2952355" cy="15823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C5E162-CFFD-3EA0-DBAD-9164AA7F1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965" y="4826088"/>
            <a:ext cx="2669669" cy="163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6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2023-11-24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A9963-61AD-6DB4-971D-C998F23B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“</a:t>
            </a:r>
            <a:r>
              <a:rPr lang="en-US" noProof="0" dirty="0" err="1"/>
              <a:t>WoT</a:t>
            </a:r>
            <a:r>
              <a:rPr lang="en-US" noProof="0" dirty="0"/>
              <a:t> 2.0” Just Started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F0B3E4-8292-B567-351F-5ECD4CF91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5428"/>
            <a:ext cx="5181600" cy="49916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noProof="0" dirty="0"/>
          </a:p>
          <a:p>
            <a:r>
              <a:rPr lang="en-US" sz="2400" b="1" noProof="0" dirty="0">
                <a:sym typeface="Wingdings" pitchFamily="2" charset="2"/>
              </a:rPr>
              <a:t> </a:t>
            </a:r>
            <a:r>
              <a:rPr lang="en-US" sz="2400" b="1" noProof="0" dirty="0"/>
              <a:t>a good time to join the WG and become part of the </a:t>
            </a:r>
            <a:r>
              <a:rPr lang="en-US" sz="2400" b="1" noProof="0" dirty="0" err="1"/>
              <a:t>WoT</a:t>
            </a:r>
            <a:r>
              <a:rPr lang="en-US" sz="2400" b="1" noProof="0" dirty="0"/>
              <a:t> family</a:t>
            </a:r>
          </a:p>
          <a:p>
            <a:endParaRPr lang="en-US" sz="2400" noProof="0" dirty="0"/>
          </a:p>
          <a:p>
            <a:r>
              <a:rPr lang="en-US" sz="2400" noProof="0" dirty="0"/>
              <a:t>More details: </a:t>
            </a:r>
            <a:r>
              <a:rPr lang="en-US" sz="2400" noProof="0" dirty="0">
                <a:hlinkClick r:id="rId2"/>
              </a:rPr>
              <a:t>https://www.w3.org/2023/08/wot-wg-2023-draft.html</a:t>
            </a:r>
            <a:endParaRPr lang="en-US" sz="2400" noProof="0" dirty="0"/>
          </a:p>
          <a:p>
            <a:endParaRPr lang="en-US" sz="2400" noProof="0" dirty="0"/>
          </a:p>
          <a:p>
            <a:endParaRPr lang="en-US" sz="2400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1A215C-6BC8-E4DC-9994-161ED0AD2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2023-11-24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C0164-B90D-5D7F-F266-ADD310CF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C27EAA-2EF2-0CF7-245A-0CE2CDDE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406C7-18DE-5DD2-47C6-530B3E01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77" y="2143352"/>
            <a:ext cx="5226424" cy="342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3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61" y="2862917"/>
            <a:ext cx="3187639" cy="156424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www.takenaka.co.jp</a:t>
            </a:r>
            <a:r>
              <a:rPr lang="en-US" sz="1200" dirty="0">
                <a:hlinkClick r:id="rId2"/>
              </a:rPr>
              <a:t>/news/2021/05/02/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Takenaka Corporation</a:t>
            </a:r>
          </a:p>
          <a:p>
            <a:r>
              <a:rPr lang="en-US" sz="2000" dirty="0"/>
              <a:t>CGLL Platform - BIM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2023-11-24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59" y="839048"/>
            <a:ext cx="2915378" cy="16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4722146" y="2552316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4"/>
              </a:rPr>
              <a:t>https://new.siemens.com/global/en/products/buildings/automation/desigo.html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www.evosoft.com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en</a:t>
            </a:r>
            <a:r>
              <a:rPr lang="en-US" sz="1200" dirty="0">
                <a:hlinkClick r:id="rId5"/>
              </a:rPr>
              <a:t>/digitalization-offering/</a:t>
            </a:r>
            <a:r>
              <a:rPr lang="en-US" sz="1200" dirty="0" err="1">
                <a:hlinkClick r:id="rId5"/>
              </a:rPr>
              <a:t>saywot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200" dirty="0"/>
              <a:t>Siemens </a:t>
            </a:r>
          </a:p>
          <a:p>
            <a:r>
              <a:rPr lang="en-US" sz="2200" dirty="0" err="1"/>
              <a:t>Desigo</a:t>
            </a:r>
            <a:r>
              <a:rPr lang="en-US" sz="2200" dirty="0"/>
              <a:t> CC – BIM</a:t>
            </a:r>
          </a:p>
          <a:p>
            <a:r>
              <a:rPr lang="en-US" sz="2200" dirty="0"/>
              <a:t>Say WoT!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4066534"/>
            <a:ext cx="1985567" cy="22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3165857" y="4757015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7"/>
              </a:rPr>
              <a:t>https://</a:t>
            </a:r>
            <a:r>
              <a:rPr lang="en-US" sz="1200" dirty="0" err="1">
                <a:hlinkClick r:id="rId7"/>
              </a:rPr>
              <a:t>netzo.io</a:t>
            </a:r>
            <a:r>
              <a:rPr lang="en-US" sz="1200" dirty="0">
                <a:hlinkClick r:id="rId7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000" dirty="0" err="1"/>
              <a:t>Netzo</a:t>
            </a:r>
            <a:r>
              <a:rPr lang="en-US" sz="2000" dirty="0"/>
              <a:t> </a:t>
            </a:r>
          </a:p>
          <a:p>
            <a:r>
              <a:rPr lang="en-US" sz="2000" dirty="0"/>
              <a:t>IoT Data Hub</a:t>
            </a:r>
          </a:p>
          <a:p>
            <a:r>
              <a:rPr lang="en-US" sz="2000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202439"/>
            <a:ext cx="3116580" cy="164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9A5212-AAEF-6B4A-B88E-94D47885102B}"/>
              </a:ext>
            </a:extLst>
          </p:cNvPr>
          <p:cNvSpPr txBox="1">
            <a:spLocks/>
          </p:cNvSpPr>
          <p:nvPr/>
        </p:nvSpPr>
        <p:spPr>
          <a:xfrm>
            <a:off x="8505120" y="4150028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9"/>
              </a:rPr>
              <a:t>https://www.eclipse.org/ditto/2022-03-03-wot-integration.html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Bosch</a:t>
            </a:r>
          </a:p>
          <a:p>
            <a:r>
              <a:rPr lang="en-US" sz="2000" dirty="0"/>
              <a:t>Eclipse Ditto - </a:t>
            </a:r>
            <a:r>
              <a:rPr lang="en-US" sz="2000"/>
              <a:t>Digital twin</a:t>
            </a:r>
            <a:endParaRPr lang="en-US" sz="20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B1C3EF-9155-DB49-B90B-D812EC79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42D7A5F-2C4B-5A48-A98D-863142CC05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97771" y="1690688"/>
            <a:ext cx="1841468" cy="2261452"/>
          </a:xfrm>
          <a:prstGeom prst="rect">
            <a:avLst/>
          </a:prstGeom>
        </p:spPr>
      </p:pic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BE23647B-DF2A-28AD-CDF2-26AFF0A5D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5120" y="1159423"/>
            <a:ext cx="3238927" cy="286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D15B3-8E52-38BB-9BB6-0F9369B8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SDO Adoption or Under Consideration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854686-2499-7073-08B9-D5F74E669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ECHONET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 err="1"/>
              <a:t>Conexxus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OPC Foundation </a:t>
            </a:r>
            <a:br>
              <a:rPr lang="en-US" dirty="0"/>
            </a:br>
            <a:r>
              <a:rPr lang="en-US" dirty="0"/>
              <a:t>(OPC UA Web-of-Things Connectivity)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IPA Digital Architecture Design Center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Industrial Digital Twin Association </a:t>
            </a:r>
            <a:br>
              <a:rPr lang="en-US" dirty="0"/>
            </a:br>
            <a:r>
              <a:rPr lang="en-US" dirty="0"/>
              <a:t>(Asset Interfaces Description)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4FB468-4976-B4BB-B429-8640B6A2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94623B-A95E-FE91-8C6D-FC719079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A2C7DC9-1EFE-8398-4284-FD6CADA70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2023-11-24</a:t>
            </a:fld>
            <a:endParaRPr lang="en-US"/>
          </a:p>
        </p:txBody>
      </p:sp>
      <p:pic>
        <p:nvPicPr>
          <p:cNvPr id="1026" name="Picture 2" descr="About ECHONET Consortium | ECHONET">
            <a:extLst>
              <a:ext uri="{FF2B5EF4-FFF2-40B4-BE49-F238E27FC236}">
                <a16:creationId xmlns:a16="http://schemas.microsoft.com/office/drawing/2014/main" id="{326E77DB-9FA5-4459-92DE-8C0F1CB5B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216363"/>
            <a:ext cx="1000631" cy="9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| Conexxus">
            <a:extLst>
              <a:ext uri="{FF2B5EF4-FFF2-40B4-BE49-F238E27FC236}">
                <a16:creationId xmlns:a16="http://schemas.microsoft.com/office/drawing/2014/main" id="{0370CF0D-831D-0911-D170-2B6B359E1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06" y="2284100"/>
            <a:ext cx="2328219" cy="68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C Foundation UA Local Discovery Server">
            <a:extLst>
              <a:ext uri="{FF2B5EF4-FFF2-40B4-BE49-F238E27FC236}">
                <a16:creationId xmlns:a16="http://schemas.microsoft.com/office/drawing/2014/main" id="{6492C8A2-A44D-862A-6A28-FECB470C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388" y="3438978"/>
            <a:ext cx="1876605" cy="68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PA デジタルアーキテクチャ・デザインセンター | Bunkyo-ku Tokyo">
            <a:extLst>
              <a:ext uri="{FF2B5EF4-FFF2-40B4-BE49-F238E27FC236}">
                <a16:creationId xmlns:a16="http://schemas.microsoft.com/office/drawing/2014/main" id="{6C2C1D65-6E56-9208-483B-C82C0AF2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26931"/>
            <a:ext cx="933097" cy="93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DTA – Der Standard für den Digitalen Zwilling - Startseite">
            <a:extLst>
              <a:ext uri="{FF2B5EF4-FFF2-40B4-BE49-F238E27FC236}">
                <a16:creationId xmlns:a16="http://schemas.microsoft.com/office/drawing/2014/main" id="{EDF0BFD9-0B8D-B081-6864-1EB08B160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026" y="5515440"/>
            <a:ext cx="1714967" cy="5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5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Some Possible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Data management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2023-11-24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811879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noProof="0" dirty="0"/>
              <a:t>Dr. Michael McCool</a:t>
            </a:r>
          </a:p>
          <a:p>
            <a:pPr marL="0" indent="0">
              <a:buNone/>
            </a:pPr>
            <a:r>
              <a:rPr lang="en-US" sz="2000" noProof="0" dirty="0"/>
              <a:t>Principal Engineer</a:t>
            </a:r>
          </a:p>
          <a:p>
            <a:pPr marL="0" indent="0">
              <a:buNone/>
            </a:pPr>
            <a:endParaRPr lang="en-US" sz="2000" noProof="0" dirty="0"/>
          </a:p>
          <a:p>
            <a:pPr marL="0" indent="0">
              <a:buNone/>
            </a:pPr>
            <a:r>
              <a:rPr lang="en-US" sz="2000" noProof="0" dirty="0"/>
              <a:t>Intel</a:t>
            </a:r>
          </a:p>
          <a:p>
            <a:pPr marL="0" indent="0">
              <a:buNone/>
            </a:pPr>
            <a:r>
              <a:rPr lang="en-US" sz="2000" noProof="0" dirty="0"/>
              <a:t>Technology Pathfinding</a:t>
            </a:r>
          </a:p>
          <a:p>
            <a:pPr marL="0" indent="0">
              <a:buNone/>
            </a:pPr>
            <a:endParaRPr lang="en-US" sz="2000" noProof="0" dirty="0"/>
          </a:p>
          <a:p>
            <a:pPr marL="0" indent="0">
              <a:buNone/>
            </a:pPr>
            <a:r>
              <a:rPr lang="en-US" sz="2000" noProof="0" dirty="0">
                <a:hlinkClick r:id="rId2"/>
              </a:rPr>
              <a:t>michael.mccool@intel.com</a:t>
            </a:r>
            <a:endParaRPr lang="en-US" sz="2000" noProof="0" dirty="0"/>
          </a:p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4019487" y="2811879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noProof="0" dirty="0"/>
              <a:t>Dr. Sebastian Kaebisch</a:t>
            </a:r>
          </a:p>
          <a:p>
            <a:pPr marL="0" indent="0">
              <a:buNone/>
            </a:pPr>
            <a:r>
              <a:rPr lang="en-US" sz="2000" noProof="0" dirty="0"/>
              <a:t>Senior Key Expert</a:t>
            </a:r>
          </a:p>
          <a:p>
            <a:pPr marL="0" indent="0">
              <a:buNone/>
            </a:pPr>
            <a:endParaRPr lang="en-US" sz="2000" noProof="0" dirty="0"/>
          </a:p>
          <a:p>
            <a:pPr marL="0" indent="0">
              <a:buNone/>
            </a:pPr>
            <a:r>
              <a:rPr lang="en-US" sz="2000" noProof="0" dirty="0"/>
              <a:t>Siemens</a:t>
            </a:r>
          </a:p>
          <a:p>
            <a:pPr marL="0" indent="0">
              <a:buNone/>
            </a:pPr>
            <a:r>
              <a:rPr lang="en-US" sz="2000" noProof="0" dirty="0"/>
              <a:t>Technology</a:t>
            </a:r>
          </a:p>
          <a:p>
            <a:pPr marL="0" indent="0">
              <a:buNone/>
            </a:pPr>
            <a:endParaRPr lang="en-US" sz="2000" noProof="0" dirty="0"/>
          </a:p>
          <a:p>
            <a:pPr marL="0" indent="0">
              <a:buNone/>
            </a:pPr>
            <a:r>
              <a:rPr lang="en-US" sz="2000" noProof="0" dirty="0">
                <a:hlinkClick r:id="rId3"/>
              </a:rPr>
              <a:t>sebastian.kaebisch@siemens.com</a:t>
            </a:r>
            <a:endParaRPr lang="en-US" sz="2000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547026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BBE03544-8726-CEA0-A127-4C41C860E743}"/>
              </a:ext>
            </a:extLst>
          </p:cNvPr>
          <p:cNvSpPr txBox="1">
            <a:spLocks/>
          </p:cNvSpPr>
          <p:nvPr/>
        </p:nvSpPr>
        <p:spPr>
          <a:xfrm>
            <a:off x="7932229" y="2811879"/>
            <a:ext cx="3650171" cy="3631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Michael </a:t>
            </a:r>
            <a:r>
              <a:rPr lang="en-US" sz="2000" b="1" dirty="0" err="1"/>
              <a:t>Koster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Invited Expert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5"/>
              </a:rPr>
              <a:t>michaeljohnkoster@gmail.com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Finding Thing Descriptions: Discovery</a:t>
            </a:r>
          </a:p>
          <a:p>
            <a:pPr lvl="1"/>
            <a:r>
              <a:rPr lang="en-US" dirty="0"/>
              <a:t>Use Cases and Requirements</a:t>
            </a:r>
            <a:endParaRPr lang="en-US" noProof="0" dirty="0"/>
          </a:p>
          <a:p>
            <a:r>
              <a:rPr lang="en-US" dirty="0"/>
              <a:t>Recent Activity</a:t>
            </a:r>
          </a:p>
          <a:p>
            <a:pPr lvl="1"/>
            <a:r>
              <a:rPr lang="en-US" noProof="0" dirty="0" err="1"/>
              <a:t>Testfe</a:t>
            </a:r>
            <a:r>
              <a:rPr lang="en-US" dirty="0" err="1"/>
              <a:t>st</a:t>
            </a:r>
            <a:r>
              <a:rPr lang="en-US" dirty="0"/>
              <a:t>/</a:t>
            </a:r>
            <a:r>
              <a:rPr lang="en-US" dirty="0" err="1"/>
              <a:t>Plugfest</a:t>
            </a:r>
            <a:endParaRPr lang="en-US" dirty="0"/>
          </a:p>
          <a:p>
            <a:pPr lvl="1"/>
            <a:r>
              <a:rPr lang="en-US" noProof="0" dirty="0"/>
              <a:t>Applications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2023-11-24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4579244" cy="47702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"https://www.w3.org/2022/wot/td/v1.1"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4114800" cy="4991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pPr lvl="1"/>
            <a:r>
              <a:rPr lang="en-US" dirty="0"/>
              <a:t>Not limited to local network</a:t>
            </a:r>
          </a:p>
          <a:p>
            <a:pPr lvl="1"/>
            <a:r>
              <a:rPr lang="en-US" dirty="0"/>
              <a:t>Scalable to many TDs</a:t>
            </a:r>
          </a:p>
          <a:p>
            <a:pPr lvl="1"/>
            <a:r>
              <a:rPr lang="en-US" dirty="0"/>
              <a:t>Need to preserve privacy</a:t>
            </a:r>
          </a:p>
          <a:p>
            <a:pPr lvl="1"/>
            <a:r>
              <a:rPr lang="en-US" dirty="0"/>
              <a:t>Phased access: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Exploration: controlled</a:t>
            </a:r>
          </a:p>
          <a:p>
            <a:pPr lvl="1"/>
            <a:r>
              <a:rPr lang="en-US" dirty="0"/>
              <a:t>Searchable via JSON Path, XPath, or SPARQL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Find "nearby" Things using geospatial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2023-11-24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9C29E6-0FFA-D0F5-369D-8EF485D11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185332"/>
            <a:ext cx="6928014" cy="39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719558" y="419267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880555"/>
            <a:ext cx="4678084" cy="55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/>
              <a:t>read1.value());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(w/ step 3)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inc2.value());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undefined</a:t>
            </a:r>
            <a:r>
              <a:rPr lang="en-US" sz="1049" dirty="0"/>
              <a:t>,</a:t>
            </a:r>
            <a:r>
              <a:rPr lang="en-US" sz="1049" dirty="0">
                <a:solidFill>
                  <a:srgbClr val="0000FF"/>
                </a:solidFill>
              </a:rPr>
              <a:t> </a:t>
            </a:r>
            <a:r>
              <a:rPr lang="en-US" sz="1049" dirty="0"/>
              <a:t>{</a:t>
            </a:r>
          </a:p>
          <a:p>
            <a:r>
              <a:rPr lang="en-US" sz="1049" dirty="0"/>
              <a:t>        </a:t>
            </a:r>
            <a:r>
              <a:rPr lang="en-US" sz="1049" dirty="0" err="1">
                <a:solidFill>
                  <a:srgbClr val="0070C0"/>
                </a:solidFill>
              </a:rPr>
              <a:t>formIndex</a:t>
            </a:r>
            <a:r>
              <a:rPr lang="en-US" sz="1049" dirty="0"/>
              <a:t>: </a:t>
            </a:r>
            <a:r>
              <a:rPr lang="en-US" sz="1049" dirty="0" err="1"/>
              <a:t>getFormIndexForDecrementWithCoAP</a:t>
            </a:r>
            <a:r>
              <a:rPr lang="en-US" sz="1049" dirty="0"/>
              <a:t>(thing);</a:t>
            </a:r>
          </a:p>
          <a:p>
            <a:r>
              <a:rPr lang="en-US" sz="1049" dirty="0"/>
              <a:t>    } 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const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dec1.value());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267" y="1439782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1455</Words>
  <Application>Microsoft Macintosh PowerPoint</Application>
  <PresentationFormat>Breitbild</PresentationFormat>
  <Paragraphs>350</Paragraphs>
  <Slides>16</Slides>
  <Notes>5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</vt:lpstr>
      <vt:lpstr>Outline</vt:lpstr>
      <vt:lpstr>W3C Web of Things (WoT)</vt:lpstr>
      <vt:lpstr>Descriptive Interoperability: TDs</vt:lpstr>
      <vt:lpstr>Usage Patterns Overview</vt:lpstr>
      <vt:lpstr>Discovery</vt:lpstr>
      <vt:lpstr>Orchestration</vt:lpstr>
      <vt:lpstr>Use Cases and Requirements</vt:lpstr>
      <vt:lpstr>Use Cases / Requirements Process</vt:lpstr>
      <vt:lpstr>WoT New Deliverables</vt:lpstr>
      <vt:lpstr>Deliverables</vt:lpstr>
      <vt:lpstr>“WoT 2.0” Just Started</vt:lpstr>
      <vt:lpstr>Applications</vt:lpstr>
      <vt:lpstr>SDO Adoption or Under Consideration</vt:lpstr>
      <vt:lpstr>Discussion: Some Possible Next Steps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Kaebisch, Sebastian (T CED EWT-DE)</cp:lastModifiedBy>
  <cp:revision>59</cp:revision>
  <dcterms:created xsi:type="dcterms:W3CDTF">2020-06-08T01:23:04Z</dcterms:created>
  <dcterms:modified xsi:type="dcterms:W3CDTF">2023-11-24T14:47:40Z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